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1457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slide" Target="../slides/slide6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194cc4b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8ef092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刷能力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209b01e46103c3b209b2b#tid=6909b06571c9263a733d173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8680" y="5193792"/>
            <a:ext cx="1837944" cy="61264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4000" b="0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英 语</a:t>
            </a:r>
            <a:endParaRPr lang="en-US" sz="4000" dirty="0"/>
          </a:p>
        </p:txBody>
      </p:sp>
      <p:sp>
        <p:nvSpPr>
          <p:cNvPr id="4" name="MasterShapeName"/>
          <p:cNvSpPr/>
          <p:nvPr/>
        </p:nvSpPr>
        <p:spPr>
          <a:xfrm>
            <a:off x="832104" y="5843016"/>
            <a:ext cx="1911096" cy="35661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八年级下册 人教版</a:t>
            </a:r>
            <a:endParaRPr lang="en-US" sz="1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51,147,147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slide" Target="slide16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3_1#9204ed124?pid=fcd0a9656&amp;color=0,0,0&amp;vtp=1&amp;bt=1&amp;bbb=1&amp;hb=1"/>
          <p:cNvSpPr/>
          <p:nvPr/>
        </p:nvSpPr>
        <p:spPr>
          <a:xfrm>
            <a:off x="649224" y="877825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【2025山西长治调研·改编】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easier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negative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feelings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others.</a:t>
            </a:r>
            <a:endParaRPr lang="en-US" altLang="zh-CN" sz="2400" dirty="0"/>
          </a:p>
        </p:txBody>
      </p:sp>
      <p:sp>
        <p:nvSpPr>
          <p:cNvPr id="3" name="QB_7_AN.14_1#9204ed124.blank?pid=fcd0a9656&amp;color=0,0,0&amp;vpa=5&amp;vtp=1&amp;bbb=1"/>
          <p:cNvSpPr/>
          <p:nvPr/>
        </p:nvSpPr>
        <p:spPr>
          <a:xfrm>
            <a:off x="6412643" y="837185"/>
            <a:ext cx="11350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get</a:t>
            </a:r>
            <a:endParaRPr lang="en-US" altLang="zh-CN" sz="2400" dirty="0"/>
          </a:p>
        </p:txBody>
      </p:sp>
      <p:sp>
        <p:nvSpPr>
          <p:cNvPr id="4" name="QB_7_AS.15_1#9204ed124?pid=fcd0a9656&amp;color=0,0,0&amp;vtp=1&amp;bbb=1&amp;hb=1"/>
          <p:cNvSpPr/>
          <p:nvPr/>
        </p:nvSpPr>
        <p:spPr>
          <a:xfrm>
            <a:off x="649224" y="197904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句意为：当你与别人分享时，消极的情绪就更容易克服。“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It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+</a:t>
            </a:r>
            <a:r>
              <a:rPr lang="en-US" altLang="zh-CN" sz="24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adj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.+to do sth”是固定句型。故填to get。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7b7ab6dfd?pid=6194cc4bf&amp;color=0,0,0&amp;vtp=1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Ⅱ</a:t>
            </a:r>
            <a:r>
              <a:rPr lang="en-US" altLang="zh-CN" sz="28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用方框中所给单词的适当形式填空（方框中有两个词为多余项）</a:t>
            </a:r>
            <a:endParaRPr lang="en-US" altLang="zh-CN" sz="2800" dirty="0"/>
          </a:p>
        </p:txBody>
      </p:sp>
      <p:graphicFrame>
        <p:nvGraphicFramePr>
          <p:cNvPr id="13" name="QM_7_BD.16_1#48b53ee06?colgroup=35&amp;vts=1&amp;pid=7b7ab6dfd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741733"/>
              </p:ext>
            </p:extLst>
          </p:nvPr>
        </p:nvGraphicFramePr>
        <p:xfrm>
          <a:off x="649224" y="1548765"/>
          <a:ext cx="10881360" cy="487871"/>
        </p:xfrm>
        <a:graphic>
          <a:graphicData uri="http://schemas.openxmlformats.org/drawingml/2006/table">
            <a:tbl>
              <a:tblPr/>
              <a:tblGrid>
                <a:gridCol w="10881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787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fear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perform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scare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return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challenge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start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calligraphy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B_8_BD.17_1#c8f5f6696?vts=1&amp;pid=48b53ee06&amp;color=0,0,0&amp;vtp=1&amp;bbb=1&amp;hb=1"/>
          <p:cNvSpPr/>
          <p:nvPr/>
        </p:nvSpPr>
        <p:spPr>
          <a:xfrm>
            <a:off x="649224" y="2171065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【2025山西太原期末·改编】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couldn’t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snake.</a:t>
            </a:r>
            <a:endParaRPr lang="en-US" altLang="zh-CN" sz="2400" dirty="0"/>
          </a:p>
        </p:txBody>
      </p:sp>
      <p:sp>
        <p:nvSpPr>
          <p:cNvPr id="5" name="QB_8_AN.18_1#c8f5f6696.blank?vts=1&amp;pid=48b53ee06&amp;color=0,0,0&amp;vpa=6&amp;vtp=1&amp;bbb=1"/>
          <p:cNvSpPr/>
          <p:nvPr/>
        </p:nvSpPr>
        <p:spPr>
          <a:xfrm>
            <a:off x="6555899" y="2143125"/>
            <a:ext cx="11350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scared</a:t>
            </a:r>
            <a:endParaRPr lang="en-US" altLang="zh-CN" sz="2400" dirty="0"/>
          </a:p>
        </p:txBody>
      </p:sp>
      <p:sp>
        <p:nvSpPr>
          <p:cNvPr id="6" name="QB_8_AS.19_1#c8f5f6696?vts=1&amp;pid=48b53ee06&amp;color=0,0,0&amp;vtp=1&amp;bbb=1&amp;hb=1"/>
          <p:cNvSpPr/>
          <p:nvPr/>
        </p:nvSpPr>
        <p:spPr>
          <a:xfrm>
            <a:off x="649224" y="3273806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句意为：蒂姆看到那条蛇时，他吓得动弹不得。根据he couldn’t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move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when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he saw the snake可知此处意为“害怕的”，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应用形容词作表语且修饰人，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故填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scared。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QM_7_BD.20_1#48b53ee06?colgroup=35&amp;vts=1&amp;pid=7b7ab6dfd&amp;color=0,0,0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372208"/>
              </p:ext>
            </p:extLst>
          </p:nvPr>
        </p:nvGraphicFramePr>
        <p:xfrm>
          <a:off x="649224" y="859536"/>
          <a:ext cx="10881360" cy="487871"/>
        </p:xfrm>
        <a:graphic>
          <a:graphicData uri="http://schemas.openxmlformats.org/drawingml/2006/table">
            <a:tbl>
              <a:tblPr/>
              <a:tblGrid>
                <a:gridCol w="10881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787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fear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perform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scare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return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challenge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start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calligraphy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QB_8_BD.21_1#1ca97e022?vts=1&amp;pid=48b53ee06&amp;color=0,0,0&amp;vtp=1&amp;bbb=1"/>
          <p:cNvSpPr/>
          <p:nvPr/>
        </p:nvSpPr>
        <p:spPr>
          <a:xfrm>
            <a:off x="649224" y="1485900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True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success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facing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bravely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welcoming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growth.</a:t>
            </a:r>
            <a:endParaRPr lang="en-US" altLang="zh-CN" sz="2400" dirty="0"/>
          </a:p>
        </p:txBody>
      </p:sp>
      <p:sp>
        <p:nvSpPr>
          <p:cNvPr id="4" name="QB_8_AN.22_1#1ca97e022.blank?vts=1&amp;pid=48b53ee06&amp;color=0,0,0&amp;vpa=7&amp;vtp=1&amp;bbb=1"/>
          <p:cNvSpPr/>
          <p:nvPr/>
        </p:nvSpPr>
        <p:spPr>
          <a:xfrm>
            <a:off x="5265261" y="1445895"/>
            <a:ext cx="1592263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fear（s）</a:t>
            </a:r>
            <a:endParaRPr lang="en-US" altLang="zh-CN" sz="2400" dirty="0"/>
          </a:p>
        </p:txBody>
      </p:sp>
      <p:sp>
        <p:nvSpPr>
          <p:cNvPr id="5" name="QB_8_AS.23_1#1ca97e022?vts=1&amp;pid=48b53ee06&amp;color=0,0,0&amp;vtp=1&amp;bbb=1&amp;hb=1"/>
          <p:cNvSpPr/>
          <p:nvPr/>
        </p:nvSpPr>
        <p:spPr>
          <a:xfrm>
            <a:off x="649224" y="2041906"/>
            <a:ext cx="10899648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句意为：真正的成功在于勇敢地面对恐惧，迎接成长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。根据语境可知此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处意为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“恐惧”，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fear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可作可数或不可数名词，故填fear（s）。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知识拓展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in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fear恐惧地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without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fear不害怕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QM_7_BD.24_1#48b53ee06?colgroup=35&amp;vts=1&amp;pid=7b7ab6dfd&amp;color=0,0,0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6824354"/>
              </p:ext>
            </p:extLst>
          </p:nvPr>
        </p:nvGraphicFramePr>
        <p:xfrm>
          <a:off x="649224" y="859536"/>
          <a:ext cx="10881360" cy="487871"/>
        </p:xfrm>
        <a:graphic>
          <a:graphicData uri="http://schemas.openxmlformats.org/drawingml/2006/table">
            <a:tbl>
              <a:tblPr/>
              <a:tblGrid>
                <a:gridCol w="10881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787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fear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perform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scare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return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challenge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start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calligraphy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QB_8_BD.25_1#ae893c704?vts=1&amp;pid=48b53ee06&amp;color=0,0,0&amp;vtp=1&amp;bbb=1&amp;hb=1"/>
          <p:cNvSpPr/>
          <p:nvPr/>
        </p:nvSpPr>
        <p:spPr>
          <a:xfrm>
            <a:off x="649224" y="14859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【2025山西吕梁调研·改编】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celebrate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dance.</a:t>
            </a:r>
            <a:endParaRPr lang="en-US" altLang="zh-CN" sz="2400" dirty="0"/>
          </a:p>
        </p:txBody>
      </p:sp>
      <p:sp>
        <p:nvSpPr>
          <p:cNvPr id="4" name="QB_8_AN.26_1#ae893c704.blank?vts=1&amp;pid=48b53ee06&amp;color=0,0,0&amp;vpa=8&amp;vtp=1&amp;bbb=1"/>
          <p:cNvSpPr/>
          <p:nvPr/>
        </p:nvSpPr>
        <p:spPr>
          <a:xfrm>
            <a:off x="1123093" y="1982470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performing</a:t>
            </a:r>
            <a:endParaRPr lang="en-US" altLang="zh-CN" sz="2400" dirty="0"/>
          </a:p>
        </p:txBody>
      </p:sp>
      <p:sp>
        <p:nvSpPr>
          <p:cNvPr id="5" name="QB_8_AS.27_1#ae893c704?vts=1&amp;pid=48b53ee06&amp;color=0,0,0&amp;vtp=1&amp;bbb=1&amp;hb=1"/>
          <p:cNvSpPr/>
          <p:nvPr/>
        </p:nvSpPr>
        <p:spPr>
          <a:xfrm>
            <a:off x="649224" y="258864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句意为：有大事发生的时候，人们通过表演舞狮来庆祝。perform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the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lion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dance意为“舞狮表演”，介词by后应接动名词作宾语。故填performing。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QM_7_BD.28_1#48b53ee06?colgroup=35&amp;vts=1&amp;pid=7b7ab6dfd&amp;color=0,0,0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627769"/>
              </p:ext>
            </p:extLst>
          </p:nvPr>
        </p:nvGraphicFramePr>
        <p:xfrm>
          <a:off x="649224" y="859536"/>
          <a:ext cx="10881360" cy="487871"/>
        </p:xfrm>
        <a:graphic>
          <a:graphicData uri="http://schemas.openxmlformats.org/drawingml/2006/table">
            <a:tbl>
              <a:tblPr/>
              <a:tblGrid>
                <a:gridCol w="10881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787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fear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perform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scare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return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challenge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start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calligraphy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QB_8_BD.29_1#d9676a5af?vts=1&amp;pid=48b53ee06&amp;color=0,0,0&amp;vtp=1&amp;bbb=1&amp;hb=1"/>
          <p:cNvSpPr/>
          <p:nvPr/>
        </p:nvSpPr>
        <p:spPr>
          <a:xfrm>
            <a:off x="649224" y="1485900"/>
            <a:ext cx="10899648" cy="1037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【2025陕西西安模拟·改编】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courage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himself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B_8_AN.30_1#d9676a5af.blank?vts=1&amp;pid=48b53ee06&amp;color=0,0,0&amp;vpa=9&amp;vtp=1&amp;bbb=1"/>
          <p:cNvSpPr/>
          <p:nvPr/>
        </p:nvSpPr>
        <p:spPr>
          <a:xfrm>
            <a:off x="8849456" y="1445260"/>
            <a:ext cx="20494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challenge</a:t>
            </a:r>
            <a:endParaRPr lang="en-US" altLang="zh-CN" sz="2400" dirty="0"/>
          </a:p>
        </p:txBody>
      </p:sp>
      <p:sp>
        <p:nvSpPr>
          <p:cNvPr id="5" name="QB_8_AS.31_1#d9676a5af?vts=1&amp;pid=48b53ee06&amp;color=0,0,0&amp;vtp=1&amp;bbb=1&amp;hb=1"/>
          <p:cNvSpPr/>
          <p:nvPr/>
        </p:nvSpPr>
        <p:spPr>
          <a:xfrm>
            <a:off x="649224" y="258464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句意为：一个人应该有挑战自我的勇气。根据语境可知，空处意为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“挑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战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”，courage to do sth意为“做某事的勇气”，故填to challenge。</a:t>
            </a:r>
            <a:endParaRPr lang="en-US" altLang="zh-CN" sz="2400" dirty="0"/>
          </a:p>
        </p:txBody>
      </p:sp>
      <p:sp>
        <p:nvSpPr>
          <p:cNvPr id="6" name="QB_8_BD.32_1#166dcbce1?vts=1&amp;pid=48b53ee06&amp;color=0,0,0&amp;vtp=1&amp;bbb=1&amp;hb=1"/>
          <p:cNvSpPr/>
          <p:nvPr/>
        </p:nvSpPr>
        <p:spPr>
          <a:xfrm>
            <a:off x="649224" y="369227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Sam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quite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interested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history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development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Chinese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characters.</a:t>
            </a:r>
            <a:endParaRPr lang="en-US" altLang="zh-CN" sz="2400" dirty="0"/>
          </a:p>
        </p:txBody>
      </p:sp>
      <p:sp>
        <p:nvSpPr>
          <p:cNvPr id="7" name="QB_8_AN.33_1#166dcbce1.blank?vts=1&amp;pid=48b53ee06&amp;color=0,0,0&amp;vpa=10&amp;vtp=1&amp;bbb=1"/>
          <p:cNvSpPr/>
          <p:nvPr/>
        </p:nvSpPr>
        <p:spPr>
          <a:xfrm>
            <a:off x="665892" y="4188841"/>
            <a:ext cx="1897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calligraphy</a:t>
            </a:r>
            <a:endParaRPr lang="en-US" altLang="zh-CN" sz="2400" dirty="0"/>
          </a:p>
        </p:txBody>
      </p:sp>
      <p:sp>
        <p:nvSpPr>
          <p:cNvPr id="8" name="QB_8_AS.34_1#166dcbce1?vts=1&amp;pid=48b53ee06&amp;color=0,0,0&amp;vtp=1&amp;bbb=1&amp;hb=1"/>
          <p:cNvSpPr/>
          <p:nvPr/>
        </p:nvSpPr>
        <p:spPr>
          <a:xfrm>
            <a:off x="649224" y="479590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句意为：萨姆对中国书法和文字的历史和发展非常感兴趣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。形容词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Chinese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后接名词，结合语境可知此处指“书法”，故填不可数名词calligraphy。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QM_7_BD.35_1#48b53ee06?colgroup=35&amp;vts=1&amp;pid=7b7ab6dfd&amp;color=0,0,0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070331"/>
              </p:ext>
            </p:extLst>
          </p:nvPr>
        </p:nvGraphicFramePr>
        <p:xfrm>
          <a:off x="649224" y="859536"/>
          <a:ext cx="10881360" cy="487871"/>
        </p:xfrm>
        <a:graphic>
          <a:graphicData uri="http://schemas.openxmlformats.org/drawingml/2006/table">
            <a:tbl>
              <a:tblPr/>
              <a:tblGrid>
                <a:gridCol w="10881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787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fear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perform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scare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return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challenge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start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take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make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calligraphy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QB_8_BD.36_1#5345c79aa?vts=1&amp;pid=48b53ee06&amp;color=0,0,0&amp;vtp=1&amp;bbb=1"/>
          <p:cNvSpPr/>
          <p:nvPr/>
        </p:nvSpPr>
        <p:spPr>
          <a:xfrm>
            <a:off x="649224" y="1485900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encourage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activities.</a:t>
            </a:r>
            <a:endParaRPr lang="en-US" altLang="zh-CN" sz="2400" dirty="0"/>
          </a:p>
        </p:txBody>
      </p:sp>
      <p:sp>
        <p:nvSpPr>
          <p:cNvPr id="4" name="QB_8_AN.37_1#5345c79aa.blank?vts=1&amp;pid=48b53ee06&amp;color=0,0,0&amp;vpa=11&amp;vtp=1&amp;bbb=1"/>
          <p:cNvSpPr/>
          <p:nvPr/>
        </p:nvSpPr>
        <p:spPr>
          <a:xfrm>
            <a:off x="4570952" y="1445895"/>
            <a:ext cx="1287463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take</a:t>
            </a:r>
            <a:endParaRPr lang="en-US" altLang="zh-CN" sz="2400" dirty="0"/>
          </a:p>
        </p:txBody>
      </p:sp>
      <p:sp>
        <p:nvSpPr>
          <p:cNvPr id="5" name="QB_8_AS.38_1#5345c79aa?vts=1&amp;pid=48b53ee06&amp;color=0,0,0&amp;vtp=1&amp;bbb=1&amp;hb=1"/>
          <p:cNvSpPr/>
          <p:nvPr/>
        </p:nvSpPr>
        <p:spPr>
          <a:xfrm>
            <a:off x="649224" y="2041906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句意为：我父母鼓励我参加学校的活动。固定短语take part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in意为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参加”，encourage sb to do sth意为“鼓励某人做某事”，故填to take。</a:t>
            </a:r>
            <a:endParaRPr lang="en-US" altLang="zh-CN" sz="2400" dirty="0"/>
          </a:p>
        </p:txBody>
      </p:sp>
      <p:sp>
        <p:nvSpPr>
          <p:cNvPr id="6" name="QB_8_BD.39_1#33286a6b8?vts=1&amp;pid=48b53ee06&amp;color=0,0,0&amp;vtp=1&amp;bbb=1&amp;hb=1"/>
          <p:cNvSpPr/>
          <p:nvPr/>
        </p:nvSpPr>
        <p:spPr>
          <a:xfrm>
            <a:off x="649224" y="3145536"/>
            <a:ext cx="10899648" cy="1037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kept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book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it’s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school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library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7" name="QB_8_AN.40_1#33286a6b8.blank?vts=1&amp;pid=48b53ee06&amp;color=0,0,0&amp;vpa=12&amp;vtp=1&amp;bbb=1"/>
          <p:cNvSpPr/>
          <p:nvPr/>
        </p:nvSpPr>
        <p:spPr>
          <a:xfrm>
            <a:off x="7465791" y="3117596"/>
            <a:ext cx="15922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return</a:t>
            </a:r>
            <a:endParaRPr lang="en-US" altLang="zh-CN" sz="2400" dirty="0"/>
          </a:p>
        </p:txBody>
      </p:sp>
      <p:sp>
        <p:nvSpPr>
          <p:cNvPr id="8" name="QB_8_AS.41_1#33286a6b8?vts=1&amp;pid=48b53ee06&amp;color=0,0,0&amp;vtp=1&amp;bbb=1&amp;hb=1"/>
          <p:cNvSpPr/>
          <p:nvPr/>
        </p:nvSpPr>
        <p:spPr>
          <a:xfrm>
            <a:off x="649224" y="4245165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句意为：我已经保留了这本书一周了，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是时候把它还给学校图书馆了。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根据语境可知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，此处指“归还”；it’s time to do sth为固定句式，故填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to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return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88ef092d5?pid=730a87b5a&amp;color=0,0,0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12" y="859536"/>
            <a:ext cx="1261872" cy="576072"/>
          </a:xfrm>
          <a:prstGeom prst="rect">
            <a:avLst/>
          </a:prstGeom>
        </p:spPr>
      </p:pic>
      <p:sp>
        <p:nvSpPr>
          <p:cNvPr id="3" name="C_5_BD#88ef092d5?pid=730a87b5a&amp;color=255,255,255&amp;vtp=1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能力</a:t>
            </a:r>
            <a:endParaRPr lang="en-US" altLang="zh-CN" sz="2800" dirty="0"/>
          </a:p>
        </p:txBody>
      </p:sp>
      <p:pic>
        <p:nvPicPr>
          <p:cNvPr id="4" name="QM_6_BD.42_1#683ad71d6?pid=88ef092d5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5545" y="1687894"/>
            <a:ext cx="347472" cy="32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6_BD.42_1#683ad71d6?pid=88ef092d5&amp;color=0,0,0&amp;vtp=1&amp;bbb=1"/>
          <p:cNvSpPr/>
          <p:nvPr/>
        </p:nvSpPr>
        <p:spPr>
          <a:xfrm>
            <a:off x="649224" y="1574800"/>
            <a:ext cx="10894782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补全对话</a:t>
            </a:r>
            <a:endParaRPr lang="en-US" altLang="zh-CN" sz="100" dirty="0"/>
          </a:p>
        </p:txBody>
      </p:sp>
      <p:sp>
        <p:nvSpPr>
          <p:cNvPr id="6" name="QM_6_BD.42_2#683ad71d6?pid=88ef092d5&amp;color=0,0,0&amp;vtp=1&amp;bbb=1"/>
          <p:cNvSpPr/>
          <p:nvPr/>
        </p:nvSpPr>
        <p:spPr>
          <a:xfrm>
            <a:off x="649224" y="2124138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【2025山西长治质检】</a:t>
            </a:r>
            <a:endParaRPr lang="en-US" altLang="zh-CN" sz="2400" dirty="0"/>
          </a:p>
        </p:txBody>
      </p:sp>
      <p:pic>
        <p:nvPicPr>
          <p:cNvPr id="7" name="QM_6_BD.42_3#683ad71d6?pid=88ef092d5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49864" y="2739390"/>
            <a:ext cx="2489224" cy="34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3_1#c44e357b8?pid=683ad71d6&amp;color=0,0,0&amp;vtp=1&amp;bt=1&amp;bbb=1"/>
          <p:cNvSpPr/>
          <p:nvPr/>
        </p:nvSpPr>
        <p:spPr>
          <a:xfrm>
            <a:off x="649224" y="877825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lang="en-US" altLang="zh-CN" sz="2400" dirty="0"/>
          </a:p>
        </p:txBody>
      </p:sp>
      <p:sp>
        <p:nvSpPr>
          <p:cNvPr id="3" name="QB_7_AN.44_1#c44e357b8.blank?pid=683ad71d6&amp;color=0,0,0&amp;vpa=13&amp;vtp=1&amp;bbb=1"/>
          <p:cNvSpPr/>
          <p:nvPr/>
        </p:nvSpPr>
        <p:spPr>
          <a:xfrm>
            <a:off x="966724" y="837820"/>
            <a:ext cx="3581400" cy="477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No（，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didn’t）./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18" charset="0"/>
                <a:ea typeface="SimHei" pitchFamily="34" charset="-122"/>
                <a:cs typeface="SimHei" pitchFamily="34" charset="-120"/>
              </a:rPr>
              <a:t>…</a:t>
            </a:r>
            <a:endParaRPr lang="en-US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4" name="QB_7_AS.45_1#c44e357b8?pid=683ad71d6&amp;color=0,0,0&amp;vtp=1&amp;bbb=1&amp;hb=1"/>
          <p:cNvSpPr/>
          <p:nvPr/>
        </p:nvSpPr>
        <p:spPr>
          <a:xfrm>
            <a:off x="649224" y="1425638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根据“I still don’t know where to start.”可知，此处应作否定回答。</a:t>
            </a:r>
            <a:endParaRPr lang="en-US" altLang="zh-CN" sz="2400" dirty="0"/>
          </a:p>
        </p:txBody>
      </p:sp>
      <p:sp>
        <p:nvSpPr>
          <p:cNvPr id="5" name="QB_7_BD.46_1#be4f5580a?pid=683ad71d6&amp;color=0,0,0&amp;vtp=1&amp;bbb=1"/>
          <p:cNvSpPr/>
          <p:nvPr/>
        </p:nvSpPr>
        <p:spPr>
          <a:xfrm>
            <a:off x="649224" y="1969833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</a:t>
            </a:r>
            <a:endParaRPr lang="en-US" altLang="zh-CN" sz="2400" dirty="0"/>
          </a:p>
        </p:txBody>
      </p:sp>
      <p:sp>
        <p:nvSpPr>
          <p:cNvPr id="6" name="QB_7_AN.47_1#be4f5580a.blank?pid=683ad71d6&amp;color=0,0,0&amp;vpa=14&amp;vtp=1&amp;bbb=1"/>
          <p:cNvSpPr/>
          <p:nvPr/>
        </p:nvSpPr>
        <p:spPr>
          <a:xfrm>
            <a:off x="966724" y="1917128"/>
            <a:ext cx="5257800" cy="477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Which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subject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weak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in?/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18" charset="0"/>
                <a:ea typeface="SimHei" pitchFamily="34" charset="-122"/>
                <a:cs typeface="SimHei" pitchFamily="34" charset="-120"/>
              </a:rPr>
              <a:t>…</a:t>
            </a:r>
            <a:endParaRPr lang="en-US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7" name="QB_7_AS.48_1#be4f5580a?pid=683ad71d6&amp;color=0,0,0&amp;vtp=1&amp;bbb=1"/>
          <p:cNvSpPr/>
          <p:nvPr/>
        </p:nvSpPr>
        <p:spPr>
          <a:xfrm>
            <a:off x="649224" y="2514028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根据空前一句及“Maths.”可知，此处应询问对方薄弱的科目。</a:t>
            </a:r>
            <a:endParaRPr lang="en-US" altLang="zh-CN" sz="2400" dirty="0"/>
          </a:p>
        </p:txBody>
      </p:sp>
      <p:sp>
        <p:nvSpPr>
          <p:cNvPr id="8" name="QB_7_BD.49_1#a1135ffbc?pid=683ad71d6&amp;color=0,0,0&amp;vtp=1&amp;bbb=1&amp;hb=1"/>
          <p:cNvSpPr/>
          <p:nvPr/>
        </p:nvSpPr>
        <p:spPr>
          <a:xfrm>
            <a:off x="649224" y="306489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lang="en-US" altLang="zh-CN" sz="2400" dirty="0"/>
          </a:p>
        </p:txBody>
      </p:sp>
      <p:sp>
        <p:nvSpPr>
          <p:cNvPr id="9" name="QB_7_AN.50_1#a1135ffbc.blank?pid=683ad71d6&amp;color=0,0,0&amp;vpa=15&amp;vtp=1&amp;bbb=1&amp;hb=1"/>
          <p:cNvSpPr/>
          <p:nvPr/>
        </p:nvSpPr>
        <p:spPr>
          <a:xfrm>
            <a:off x="649224" y="3036951"/>
            <a:ext cx="10894782" cy="10266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   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I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think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should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review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your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wrong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questions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and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more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exercises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18" charset="0"/>
                <a:ea typeface="SimHei" pitchFamily="34" charset="-122"/>
                <a:cs typeface="SimHei" pitchFamily="34" charset="-120"/>
              </a:rPr>
              <a:t>…</a:t>
            </a:r>
            <a:endParaRPr lang="en-US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10" name="QB_7_AS.51_1#a1135ffbc?pid=683ad71d6&amp;color=0,0,0&amp;vtp=1&amp;bbb=1"/>
          <p:cNvSpPr/>
          <p:nvPr/>
        </p:nvSpPr>
        <p:spPr>
          <a:xfrm>
            <a:off x="649224" y="4161853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根据前两句可知，此处应该给出学习数学的建议。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2_1#03d44fdc6?pid=683ad71d6&amp;color=0,0,0&amp;vtp=1&amp;bt=1&amp;bbb=1"/>
          <p:cNvSpPr/>
          <p:nvPr/>
        </p:nvSpPr>
        <p:spPr>
          <a:xfrm>
            <a:off x="649224" y="877825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</a:t>
            </a:r>
            <a:endParaRPr lang="en-US" altLang="zh-CN" sz="2400" dirty="0"/>
          </a:p>
        </p:txBody>
      </p:sp>
      <p:sp>
        <p:nvSpPr>
          <p:cNvPr id="3" name="QB_7_AN.53_1#03d44fdc6.blank?pid=683ad71d6&amp;color=0,0,0&amp;vpa=16&amp;vtp=1&amp;bbb=1"/>
          <p:cNvSpPr/>
          <p:nvPr/>
        </p:nvSpPr>
        <p:spPr>
          <a:xfrm>
            <a:off x="966724" y="825120"/>
            <a:ext cx="4953000" cy="477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idea!/OK.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I’ll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try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it./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18" charset="0"/>
                <a:ea typeface="SimHei" pitchFamily="34" charset="-122"/>
                <a:cs typeface="SimHei" pitchFamily="34" charset="-120"/>
              </a:rPr>
              <a:t>…</a:t>
            </a:r>
            <a:endParaRPr lang="en-US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4" name="QB_7_AS.54_1#03d44fdc6?pid=683ad71d6&amp;color=0,0,0&amp;vtp=1&amp;bbb=1"/>
          <p:cNvSpPr/>
          <p:nvPr/>
        </p:nvSpPr>
        <p:spPr>
          <a:xfrm>
            <a:off x="649224" y="1425638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根据前两句和“Many thanks!”可知，此处表示接受建议。</a:t>
            </a:r>
            <a:endParaRPr lang="en-US" altLang="zh-CN" sz="2400" dirty="0"/>
          </a:p>
        </p:txBody>
      </p:sp>
      <p:sp>
        <p:nvSpPr>
          <p:cNvPr id="5" name="QB_7_BD.55_1#7c14b1c21?pid=683ad71d6&amp;color=0,0,0&amp;vtp=1&amp;bbb=1"/>
          <p:cNvSpPr/>
          <p:nvPr/>
        </p:nvSpPr>
        <p:spPr>
          <a:xfrm>
            <a:off x="649224" y="1969833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</a:t>
            </a:r>
            <a:endParaRPr lang="en-US" altLang="zh-CN" sz="2400" dirty="0"/>
          </a:p>
        </p:txBody>
      </p:sp>
      <p:sp>
        <p:nvSpPr>
          <p:cNvPr id="6" name="QB_7_AN.56_1#7c14b1c21.blank?pid=683ad71d6&amp;color=0,0,0&amp;vpa=17&amp;vtp=1&amp;bbb=1"/>
          <p:cNvSpPr/>
          <p:nvPr/>
        </p:nvSpPr>
        <p:spPr>
          <a:xfrm>
            <a:off x="966724" y="1917128"/>
            <a:ext cx="6934200" cy="477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welcome./Not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all./My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pleasure./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18" charset="0"/>
                <a:ea typeface="SimHei" pitchFamily="34" charset="-122"/>
                <a:cs typeface="SimHei" pitchFamily="34" charset="-120"/>
              </a:rPr>
              <a:t>…</a:t>
            </a:r>
            <a:endParaRPr lang="en-US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7" name="QB_7_AS.57_1#7c14b1c21?pid=683ad71d6&amp;color=0,0,0&amp;vtp=1&amp;bbb=1"/>
          <p:cNvSpPr/>
          <p:nvPr/>
        </p:nvSpPr>
        <p:spPr>
          <a:xfrm>
            <a:off x="649224" y="2514028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根据“Many thanks!”可知，此处应回应对方的感谢。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66890cb13.fixed?pid=393c6ea5f&amp;color=255,255,255&amp;vtp=1&amp;bbb=1"/>
          <p:cNvSpPr/>
          <p:nvPr/>
        </p:nvSpPr>
        <p:spPr>
          <a:xfrm>
            <a:off x="137160" y="2939098"/>
            <a:ext cx="11914632" cy="10058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1</a:t>
            </a:r>
            <a:r>
              <a:rPr lang="en-US" altLang="zh-CN" sz="5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Time</a:t>
            </a:r>
            <a:r>
              <a:rPr lang="en-US" altLang="zh-CN" sz="5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to</a:t>
            </a:r>
            <a:r>
              <a:rPr lang="en-US" altLang="zh-CN" sz="5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Relax</a:t>
            </a:r>
            <a:endParaRPr lang="en-US" altLang="zh-CN" sz="5400" dirty="0"/>
          </a:p>
        </p:txBody>
      </p:sp>
      <p:sp>
        <p:nvSpPr>
          <p:cNvPr id="3" name="C_2_BD#66890cb13.fixed?pid=393c6ea5f&amp;color=255,255,255&amp;vtp=1&amp;bbb=1"/>
          <p:cNvSpPr/>
          <p:nvPr/>
        </p:nvSpPr>
        <p:spPr>
          <a:xfrm>
            <a:off x="137160" y="4347274"/>
            <a:ext cx="1191463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</a:t>
            </a:r>
            <a:r>
              <a:rPr lang="en-US" altLang="zh-CN" sz="40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课时同步训练</a:t>
            </a:r>
            <a:endParaRPr lang="en-US" altLang="zh-CN" sz="4000" dirty="0"/>
          </a:p>
        </p:txBody>
      </p:sp>
      <p:sp>
        <p:nvSpPr>
          <p:cNvPr id="4" name="C_2#66890cb13"/>
          <p:cNvSpPr/>
          <p:nvPr/>
        </p:nvSpPr>
        <p:spPr>
          <a:xfrm>
            <a:off x="3035808" y="3419856"/>
            <a:ext cx="6117336" cy="9144"/>
          </a:xfrm>
          <a:prstGeom prst="line">
            <a:avLst/>
          </a:prstGeom>
          <a:noFill/>
          <a:ln w="1270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5" name="C_2#66890cb13.fixed?pid=393c6ea5f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0448" y="4054666"/>
            <a:ext cx="411480" cy="265176"/>
          </a:xfrm>
          <a:prstGeom prst="rect">
            <a:avLst/>
          </a:prstGeom>
        </p:spPr>
      </p:pic>
      <p:sp>
        <p:nvSpPr>
          <p:cNvPr id="6" name="P_2_BD#0bde4d196?pid=393c6ea5f&amp;color=0,0,0&amp;vtp=1&amp;bt=1&amp;bbb=1">
            <a:extLst>
              <a:ext uri="{FF2B5EF4-FFF2-40B4-BE49-F238E27FC236}">
                <a16:creationId xmlns:a16="http://schemas.microsoft.com/office/drawing/2014/main" id="{A723B06C-F383-CB86-721D-4DF7EC7466CE}"/>
              </a:ext>
            </a:extLst>
          </p:cNvPr>
          <p:cNvSpPr/>
          <p:nvPr/>
        </p:nvSpPr>
        <p:spPr>
          <a:xfrm>
            <a:off x="649224" y="864000"/>
            <a:ext cx="10894782" cy="5078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500"/>
              </a:lnSpc>
            </a:pPr>
            <a:r>
              <a:rPr lang="en-US" altLang="zh-CN" sz="2550" b="0" i="0" kern="0" spc="-999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Question: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free-time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important?</a:t>
            </a:r>
            <a:endParaRPr lang="en-US" altLang="zh-CN" sz="100" dirty="0"/>
          </a:p>
        </p:txBody>
      </p:sp>
      <p:pic>
        <p:nvPicPr>
          <p:cNvPr id="7" name="P_2_BD#0bde4d196?pid=393c6ea5f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5928" y="868318"/>
            <a:ext cx="475488" cy="51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730a87b5a.fixed?pid=ecf5d290e&amp;color=255,255,255&amp;vtp=1&amp;bbb=1"/>
          <p:cNvSpPr/>
          <p:nvPr/>
        </p:nvSpPr>
        <p:spPr>
          <a:xfrm>
            <a:off x="1216660" y="1472184"/>
            <a:ext cx="2394712" cy="13350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Section</a:t>
            </a:r>
            <a:r>
              <a:rPr lang="en-US" altLang="zh-CN" sz="40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</a:t>
            </a:r>
            <a:endParaRPr lang="en-US" altLang="zh-CN" sz="4000" dirty="0"/>
          </a:p>
        </p:txBody>
      </p:sp>
      <p:sp>
        <p:nvSpPr>
          <p:cNvPr id="3" name="C_4#730a87b5a.fixed?pid=ecf5d290e&amp;color=151,71,147&amp;vtp=1&amp;bbb=1&amp;hb=1"/>
          <p:cNvSpPr/>
          <p:nvPr/>
        </p:nvSpPr>
        <p:spPr>
          <a:xfrm>
            <a:off x="3566160" y="1453896"/>
            <a:ext cx="6766560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500" b="1" i="0" dirty="0">
                <a:solidFill>
                  <a:srgbClr val="974793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How</a:t>
            </a:r>
            <a:r>
              <a:rPr lang="en-US" altLang="zh-CN" sz="4500" b="1" i="0" dirty="0">
                <a:solidFill>
                  <a:srgbClr val="97479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500" b="1" i="0" dirty="0">
                <a:solidFill>
                  <a:srgbClr val="974793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do</a:t>
            </a:r>
            <a:r>
              <a:rPr lang="en-US" altLang="zh-CN" sz="4500" b="1" i="0" dirty="0">
                <a:solidFill>
                  <a:srgbClr val="97479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500" b="1" i="0" dirty="0">
                <a:solidFill>
                  <a:srgbClr val="974793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you</a:t>
            </a:r>
            <a:r>
              <a:rPr lang="en-US" altLang="zh-CN" sz="4500" b="1" i="0" dirty="0">
                <a:solidFill>
                  <a:srgbClr val="97479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500" b="1" i="0" dirty="0">
                <a:solidFill>
                  <a:srgbClr val="974793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spend</a:t>
            </a:r>
            <a:r>
              <a:rPr lang="en-US" altLang="zh-CN" sz="4500" b="1" i="0" dirty="0">
                <a:solidFill>
                  <a:srgbClr val="97479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500" b="1" i="0">
                <a:solidFill>
                  <a:srgbClr val="974793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your</a:t>
            </a:r>
            <a:r>
              <a:rPr lang="en-US" altLang="zh-CN" sz="4500" b="1" i="0">
                <a:solidFill>
                  <a:srgbClr val="97479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algn="ctr">
              <a:lnSpc>
                <a:spcPts val="5700"/>
              </a:lnSpc>
            </a:pPr>
            <a:r>
              <a:rPr lang="en-US" altLang="zh-CN" sz="4500" b="1" i="0">
                <a:solidFill>
                  <a:srgbClr val="974793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free</a:t>
            </a:r>
            <a:r>
              <a:rPr lang="en-US" altLang="zh-CN" sz="4500" b="1" i="0">
                <a:solidFill>
                  <a:srgbClr val="97479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500" b="1" i="0" dirty="0">
                <a:solidFill>
                  <a:srgbClr val="974793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time?</a:t>
            </a:r>
            <a:endParaRPr lang="en-US" altLang="zh-CN" sz="4500" dirty="0"/>
          </a:p>
        </p:txBody>
      </p:sp>
      <p:sp>
        <p:nvSpPr>
          <p:cNvPr id="4" name="C_4_BD#730a87b5a.fixed?pid=ecf5d290e&amp;color=151,71,147&amp;vtp=1&amp;bbb=1"/>
          <p:cNvSpPr/>
          <p:nvPr/>
        </p:nvSpPr>
        <p:spPr>
          <a:xfrm>
            <a:off x="356616" y="3310128"/>
            <a:ext cx="11457432" cy="12984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0" i="0" dirty="0">
                <a:solidFill>
                  <a:srgbClr val="974793"/>
                </a:solidFill>
                <a:latin typeface="Times New Roman" pitchFamily="34" charset="0"/>
                <a:ea typeface="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0" i="0" dirty="0">
                <a:solidFill>
                  <a:srgbClr val="97479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itchFamily="34" charset="0"/>
                <a:ea typeface="黑体" pitchFamily="34" charset="-122"/>
                <a:cs typeface="Times New Roman" pitchFamily="34" charset="-120"/>
              </a:rPr>
              <a:t>1</a:t>
            </a:r>
            <a:r>
              <a:rPr lang="en-US" altLang="zh-CN" sz="4000" b="0" i="0" dirty="0">
                <a:solidFill>
                  <a:srgbClr val="97479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itchFamily="34" charset="0"/>
                <a:ea typeface="黑体" pitchFamily="34" charset="-122"/>
                <a:cs typeface="Times New Roman" pitchFamily="34" charset="-120"/>
              </a:rPr>
              <a:t>1a—2d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730a87b5a?lid=6194cc4bf&amp;cid=6194cc4bf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208" y="3127248"/>
            <a:ext cx="475488" cy="475488"/>
          </a:xfrm>
          <a:prstGeom prst="rect">
            <a:avLst/>
          </a:prstGeom>
        </p:spPr>
      </p:pic>
      <p:sp>
        <p:nvSpPr>
          <p:cNvPr id="3" name="C_1#目录1:730a87b5a?lid=6194cc4bf&amp;cid=6194cc4bf&amp;vtp=1&amp;bt=1&amp;bbb=1">
            <a:hlinkClick r:id="rId3" action="ppaction://hlinksldjump"/>
          </p:cNvPr>
          <p:cNvSpPr/>
          <p:nvPr/>
        </p:nvSpPr>
        <p:spPr>
          <a:xfrm>
            <a:off x="5852160" y="3090672"/>
            <a:ext cx="1435608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46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3200" dirty="0"/>
          </a:p>
        </p:txBody>
      </p:sp>
      <p:pic>
        <p:nvPicPr>
          <p:cNvPr id="4" name="C_1#目录1:730a87b5a?lid=88ef092d5&amp;cid=88ef092d5&amp;tib=255,255,255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208" y="4096512"/>
            <a:ext cx="475488" cy="475488"/>
          </a:xfrm>
          <a:prstGeom prst="rect">
            <a:avLst/>
          </a:prstGeom>
        </p:spPr>
      </p:pic>
      <p:sp>
        <p:nvSpPr>
          <p:cNvPr id="5" name="C_1#目录1:730a87b5a?lid=88ef092d5&amp;cid=88ef092d5&amp;vtp=1&amp;bbb=1">
            <a:hlinkClick r:id="rId5" action="ppaction://hlinksldjump"/>
          </p:cNvPr>
          <p:cNvSpPr/>
          <p:nvPr/>
        </p:nvSpPr>
        <p:spPr>
          <a:xfrm>
            <a:off x="5852160" y="4059936"/>
            <a:ext cx="1435608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46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刷能力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6194cc4bf?pid=730a87b5a&amp;color=0,0,0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12" y="859536"/>
            <a:ext cx="1261872" cy="576072"/>
          </a:xfrm>
          <a:prstGeom prst="rect">
            <a:avLst/>
          </a:prstGeom>
        </p:spPr>
      </p:pic>
      <p:sp>
        <p:nvSpPr>
          <p:cNvPr id="3" name="C_5_BD#6194cc4bf?pid=730a87b5a&amp;color=255,255,255&amp;vtp=1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基础</a:t>
            </a:r>
            <a:endParaRPr lang="en-US" altLang="zh-CN" sz="2800" dirty="0"/>
          </a:p>
        </p:txBody>
      </p:sp>
      <p:sp>
        <p:nvSpPr>
          <p:cNvPr id="4" name="C_6_BD#fcd0a9656?pid=6194cc4bf&amp;color=0,0,0&amp;vtp=1&amp;bbb=1"/>
          <p:cNvSpPr/>
          <p:nvPr/>
        </p:nvSpPr>
        <p:spPr>
          <a:xfrm>
            <a:off x="649224" y="1574800"/>
            <a:ext cx="10899648" cy="995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Ⅰ</a:t>
            </a:r>
            <a:r>
              <a:rPr lang="en-US" altLang="zh-CN" sz="28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用括号内所给单词的适当形式填空</a:t>
            </a:r>
            <a:endParaRPr lang="en-US" altLang="zh-CN" sz="2800" dirty="0"/>
          </a:p>
        </p:txBody>
      </p:sp>
      <p:sp>
        <p:nvSpPr>
          <p:cNvPr id="5" name="QB_7_BD.1_1#f2ec178bd?pid=fcd0a9656&amp;color=0,0,0&amp;vtp=1&amp;bbb=1&amp;hb=1"/>
          <p:cNvSpPr/>
          <p:nvPr/>
        </p:nvSpPr>
        <p:spPr>
          <a:xfrm>
            <a:off x="649224" y="2190779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TV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（programme）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relaxed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knowledge.</a:t>
            </a:r>
            <a:endParaRPr lang="en-US" altLang="zh-CN" sz="2400" dirty="0"/>
          </a:p>
        </p:txBody>
      </p:sp>
      <p:sp>
        <p:nvSpPr>
          <p:cNvPr id="6" name="QB_7_AN.2_1#f2ec178bd.blank?pid=fcd0a9656&amp;color=0,0,0&amp;vpa=1&amp;vtp=1&amp;bbb=1"/>
          <p:cNvSpPr/>
          <p:nvPr/>
        </p:nvSpPr>
        <p:spPr>
          <a:xfrm>
            <a:off x="1453293" y="2150139"/>
            <a:ext cx="17446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programmes</a:t>
            </a:r>
            <a:endParaRPr lang="en-US" altLang="zh-CN" sz="2400" dirty="0"/>
          </a:p>
        </p:txBody>
      </p:sp>
      <p:sp>
        <p:nvSpPr>
          <p:cNvPr id="7" name="QB_7_AS.3_1#f2ec178bd?pid=fcd0a9656&amp;color=0,0,0&amp;vtp=1&amp;bbb=1&amp;hb=1"/>
          <p:cNvSpPr/>
          <p:nvPr/>
        </p:nvSpPr>
        <p:spPr>
          <a:xfrm>
            <a:off x="649224" y="3299206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句意为：电视节目不仅能让我们放松，还能给我们新的知识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。programme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为可数名词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，空前无限定词，此处应用其复数形式，故填programmes。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_1#bc0fbd005?pid=fcd0a9656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Father’s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father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shape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（express）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love.</a:t>
            </a:r>
            <a:endParaRPr lang="en-US" altLang="zh-CN" sz="2400" dirty="0"/>
          </a:p>
        </p:txBody>
      </p:sp>
      <p:sp>
        <p:nvSpPr>
          <p:cNvPr id="3" name="QB_7_AN.5_1#bc0fbd005.blank?pid=fcd0a9656&amp;color=0,0,0&amp;vpa=2&amp;vtp=1&amp;bbb=1"/>
          <p:cNvSpPr/>
          <p:nvPr/>
        </p:nvSpPr>
        <p:spPr>
          <a:xfrm>
            <a:off x="665892" y="1360570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express</a:t>
            </a:r>
            <a:endParaRPr lang="en-US" altLang="zh-CN" sz="2400" dirty="0"/>
          </a:p>
        </p:txBody>
      </p:sp>
      <p:sp>
        <p:nvSpPr>
          <p:cNvPr id="4" name="QB_7_AS.6_1#bc0fbd005?pid=fcd0a9656&amp;color=0,0,0&amp;vtp=1&amp;bbb=1&amp;hb=1"/>
          <p:cNvSpPr/>
          <p:nvPr/>
        </p:nvSpPr>
        <p:spPr>
          <a:xfrm>
            <a:off x="649224" y="1965216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句意为：父亲节这天，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我为爸爸制作了一张心形的卡片来表达我的爱。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此处应用动词不定式表目的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，故填to 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express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链接狂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K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express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的详细讲解见狂K重点P2。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7_1#4b9682f7e?pid=fcd0a9656&amp;color=0,0,0&amp;vtp=1&amp;bt=1&amp;bbb=1&amp;hb=1"/>
          <p:cNvSpPr/>
          <p:nvPr/>
        </p:nvSpPr>
        <p:spPr>
          <a:xfrm>
            <a:off x="649224" y="877825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（instruct）,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science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technology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award.</a:t>
            </a:r>
            <a:endParaRPr lang="en-US" altLang="zh-CN" sz="2400" dirty="0"/>
          </a:p>
        </p:txBody>
      </p:sp>
      <p:sp>
        <p:nvSpPr>
          <p:cNvPr id="3" name="QB_7_AN.8_1#4b9682f7e.blank?pid=fcd0a9656&amp;color=0,0,0&amp;vpa=3&amp;vtp=1&amp;bbb=1"/>
          <p:cNvSpPr/>
          <p:nvPr/>
        </p:nvSpPr>
        <p:spPr>
          <a:xfrm>
            <a:off x="3757263" y="849885"/>
            <a:ext cx="25066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instructor（s）</a:t>
            </a:r>
            <a:endParaRPr lang="en-US" altLang="zh-CN" sz="2400" dirty="0"/>
          </a:p>
        </p:txBody>
      </p:sp>
      <p:sp>
        <p:nvSpPr>
          <p:cNvPr id="4" name="QB_7_AS.9_1#4b9682f7e?pid=fcd0a9656&amp;color=0,0,0&amp;vtp=1&amp;bbb=1&amp;hb=1"/>
          <p:cNvSpPr/>
          <p:nvPr/>
        </p:nvSpPr>
        <p:spPr>
          <a:xfrm>
            <a:off x="649224" y="197904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句意为：在他的教练（们）的帮助下，他获得了科学技术奖。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his后应接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名词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，根据语境可知，此处指“教练”，单复数形式均可。故填instructor（s）。</a:t>
            </a:r>
            <a:endParaRPr lang="en-US" altLang="zh-CN" sz="2400" dirty="0"/>
          </a:p>
        </p:txBody>
      </p:sp>
      <p:sp>
        <p:nvSpPr>
          <p:cNvPr id="5" name="QB_7_BD.10_1#03c2a2645?pid=fcd0a9656&amp;color=0,0,0&amp;vtp=1&amp;bbb=1&amp;hb=1"/>
          <p:cNvSpPr/>
          <p:nvPr/>
        </p:nvSpPr>
        <p:spPr>
          <a:xfrm>
            <a:off x="649224" y="308267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【2025山西运城调研·改编】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Altay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（阿勒泰）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popular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（ski）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season.</a:t>
            </a:r>
            <a:endParaRPr lang="en-US" altLang="zh-CN" sz="2400" dirty="0"/>
          </a:p>
        </p:txBody>
      </p:sp>
      <p:sp>
        <p:nvSpPr>
          <p:cNvPr id="6" name="QB_7_AN.11_1#03c2a2645.blank?pid=fcd0a9656&amp;color=0,0,0&amp;vpa=4&amp;vtp=1&amp;bbb=1"/>
          <p:cNvSpPr/>
          <p:nvPr/>
        </p:nvSpPr>
        <p:spPr>
          <a:xfrm>
            <a:off x="665892" y="3579241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skiing</a:t>
            </a:r>
            <a:endParaRPr lang="en-US" altLang="zh-CN" sz="2400" dirty="0"/>
          </a:p>
        </p:txBody>
      </p:sp>
      <p:sp>
        <p:nvSpPr>
          <p:cNvPr id="7" name="QB_7_AS.12_1#03c2a2645?pid=fcd0a9656&amp;color=0,0,0&amp;vtp=1&amp;bbb=1&amp;hb=1"/>
          <p:cNvSpPr/>
          <p:nvPr/>
        </p:nvSpPr>
        <p:spPr>
          <a:xfrm>
            <a:off x="649224" y="418630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句意为：在寒冷的季节，阿勒泰是受欢迎的滑雪胜地。介词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for后接动名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词作宾语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，故填skiing。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784</Words>
  <Application>Microsoft Office PowerPoint</Application>
  <PresentationFormat>宽屏</PresentationFormat>
  <Paragraphs>121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方正兰亭纤黑_GBK</vt:lpstr>
      <vt:lpstr>SimHei</vt:lpstr>
      <vt:lpstr>KaiTi</vt:lpstr>
      <vt:lpstr>SimSun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2025-11-04T13:15:08Z</dcterms:created>
  <dcterms:modified xsi:type="dcterms:W3CDTF">2025-11-04T13:16:15Z</dcterms:modified>
  <cp:category/>
  <cp:contentStatus/>
</cp:coreProperties>
</file>